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5FADD3D-23C6-4ECB-92FA-1BE14082D5FF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1B7C8E2-030C-4837-86C2-DBCE63D474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</a:t>
            </a:r>
            <a:br>
              <a:rPr lang="ru-RU" dirty="0" smtClean="0"/>
            </a:br>
            <a:r>
              <a:rPr lang="ru-RU" dirty="0" smtClean="0"/>
              <a:t>«Сохраним природу!!!»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581128"/>
            <a:ext cx="6400800" cy="1752600"/>
          </a:xfrm>
        </p:spPr>
        <p:txBody>
          <a:bodyPr/>
          <a:lstStyle/>
          <a:p>
            <a:r>
              <a:rPr lang="ru-RU" dirty="0" smtClean="0"/>
              <a:t>Выполнила: Гасымова А.А.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u="sng" dirty="0" smtClean="0"/>
              <a:t>1.Дидактические игры</a:t>
            </a:r>
            <a:r>
              <a:rPr lang="ru-RU" dirty="0" smtClean="0"/>
              <a:t> («Где, что растёт?», «Кто, где живет?», «С какого дерева листок?», «Угадай по описанию»)</a:t>
            </a:r>
          </a:p>
          <a:p>
            <a:pPr>
              <a:buNone/>
            </a:pPr>
            <a:r>
              <a:rPr lang="ru-RU" u="sng" dirty="0" smtClean="0"/>
              <a:t>2. Беседы: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о красной книге</a:t>
            </a:r>
          </a:p>
          <a:p>
            <a:pPr>
              <a:buNone/>
            </a:pPr>
            <a:r>
              <a:rPr lang="ru-RU" dirty="0" smtClean="0"/>
              <a:t>-«Животные в опасности»</a:t>
            </a:r>
          </a:p>
          <a:p>
            <a:pPr>
              <a:buNone/>
            </a:pPr>
            <a:r>
              <a:rPr lang="ru-RU" dirty="0" smtClean="0"/>
              <a:t>-«Берегите воду»</a:t>
            </a:r>
          </a:p>
          <a:p>
            <a:pPr>
              <a:buNone/>
            </a:pPr>
            <a:r>
              <a:rPr lang="ru-RU" dirty="0" smtClean="0"/>
              <a:t>-«Берегите землю»</a:t>
            </a:r>
          </a:p>
          <a:p>
            <a:pPr>
              <a:buNone/>
            </a:pPr>
            <a:r>
              <a:rPr lang="ru-RU" dirty="0" smtClean="0"/>
              <a:t>-«Что ты знаешь о птицах?», «Трудно птицам зимовать»</a:t>
            </a:r>
          </a:p>
          <a:p>
            <a:pPr>
              <a:buNone/>
            </a:pPr>
            <a:r>
              <a:rPr lang="ru-RU" dirty="0" smtClean="0"/>
              <a:t>-«Человек природе друг»</a:t>
            </a:r>
          </a:p>
          <a:p>
            <a:pPr>
              <a:buNone/>
            </a:pPr>
            <a:r>
              <a:rPr lang="ru-RU" dirty="0" smtClean="0"/>
              <a:t>-«Правила поведения в природе»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3. Экологические акции: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-«Покормите птиц зимой!». Изготовление кормушек для птиц. Развешивание кормушек на территории школы, сада.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20201125_1259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564904"/>
            <a:ext cx="1453140" cy="1937520"/>
          </a:xfrm>
          <a:prstGeom prst="rect">
            <a:avLst/>
          </a:prstGeom>
        </p:spPr>
      </p:pic>
      <p:pic>
        <p:nvPicPr>
          <p:cNvPr id="5" name="Рисунок 4" descr="IMG_20201125_1259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4432448"/>
            <a:ext cx="1819164" cy="2425552"/>
          </a:xfrm>
          <a:prstGeom prst="rect">
            <a:avLst/>
          </a:prstGeom>
        </p:spPr>
      </p:pic>
      <p:pic>
        <p:nvPicPr>
          <p:cNvPr id="6" name="Рисунок 5" descr="IMG_20201125_1300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424469"/>
            <a:ext cx="1825148" cy="2433531"/>
          </a:xfrm>
          <a:prstGeom prst="rect">
            <a:avLst/>
          </a:prstGeom>
        </p:spPr>
      </p:pic>
      <p:pic>
        <p:nvPicPr>
          <p:cNvPr id="7" name="Рисунок 6" descr="IMG_20201125_1302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12868" y="2348880"/>
            <a:ext cx="1831132" cy="2441509"/>
          </a:xfrm>
          <a:prstGeom prst="rect">
            <a:avLst/>
          </a:prstGeom>
        </p:spPr>
      </p:pic>
      <p:pic>
        <p:nvPicPr>
          <p:cNvPr id="8" name="Рисунок 7" descr="IMG_20210129_115627.jpg"/>
          <p:cNvPicPr>
            <a:picLocks noChangeAspect="1"/>
          </p:cNvPicPr>
          <p:nvPr/>
        </p:nvPicPr>
        <p:blipFill>
          <a:blip r:embed="rId6" cstate="print"/>
          <a:srcRect b="24199"/>
          <a:stretch>
            <a:fillRect/>
          </a:stretch>
        </p:blipFill>
        <p:spPr>
          <a:xfrm>
            <a:off x="2699792" y="2636912"/>
            <a:ext cx="3419872" cy="1944216"/>
          </a:xfrm>
          <a:prstGeom prst="rect">
            <a:avLst/>
          </a:prstGeom>
        </p:spPr>
      </p:pic>
      <p:pic>
        <p:nvPicPr>
          <p:cNvPr id="9" name="Рисунок 8" descr="IMG_20210129_115827_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47864" y="4509120"/>
            <a:ext cx="1761660" cy="23488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3251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-«Помогите природе!». Составление и издание буклета, листовок в защиту природы. Развешивание на щитах в местах массового отдыха.</a:t>
            </a:r>
          </a:p>
          <a:p>
            <a:endParaRPr lang="ru-RU" dirty="0"/>
          </a:p>
        </p:txBody>
      </p:sp>
      <p:pic>
        <p:nvPicPr>
          <p:cNvPr id="4" name="Рисунок 3" descr="IMG_20210129_1206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2060848"/>
            <a:ext cx="1851670" cy="2468893"/>
          </a:xfrm>
          <a:prstGeom prst="rect">
            <a:avLst/>
          </a:prstGeom>
        </p:spPr>
      </p:pic>
      <p:pic>
        <p:nvPicPr>
          <p:cNvPr id="5" name="Рисунок 4" descr="IMG_20210129_1209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4515104"/>
            <a:ext cx="1757172" cy="2342896"/>
          </a:xfrm>
          <a:prstGeom prst="rect">
            <a:avLst/>
          </a:prstGeom>
        </p:spPr>
      </p:pic>
      <p:pic>
        <p:nvPicPr>
          <p:cNvPr id="6" name="Рисунок 5" descr="IMG_20210129_1217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3700" y="2132857"/>
            <a:ext cx="1890210" cy="2520280"/>
          </a:xfrm>
          <a:prstGeom prst="rect">
            <a:avLst/>
          </a:prstGeom>
        </p:spPr>
      </p:pic>
      <p:pic>
        <p:nvPicPr>
          <p:cNvPr id="7" name="Рисунок 6" descr="IMG_20210126_0814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2420888"/>
            <a:ext cx="1635646" cy="2180861"/>
          </a:xfrm>
          <a:prstGeom prst="rect">
            <a:avLst/>
          </a:prstGeom>
        </p:spPr>
      </p:pic>
      <p:pic>
        <p:nvPicPr>
          <p:cNvPr id="8" name="Рисунок 7" descr="IMG_20210126_0815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4653136"/>
            <a:ext cx="1653648" cy="2204864"/>
          </a:xfrm>
          <a:prstGeom prst="rect">
            <a:avLst/>
          </a:prstGeom>
        </p:spPr>
      </p:pic>
      <p:pic>
        <p:nvPicPr>
          <p:cNvPr id="10" name="Рисунок 9" descr="IMG_20210126_0914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51720" y="2420888"/>
            <a:ext cx="2555776" cy="1916832"/>
          </a:xfrm>
          <a:prstGeom prst="rect">
            <a:avLst/>
          </a:prstGeom>
        </p:spPr>
      </p:pic>
      <p:pic>
        <p:nvPicPr>
          <p:cNvPr id="11" name="Рисунок 10" descr="IMG_20210126_09143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59832" y="4653136"/>
            <a:ext cx="2592288" cy="194421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37824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4. Конкурс рисунков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-«Зимующие птицы»</a:t>
            </a:r>
          </a:p>
          <a:p>
            <a:pPr>
              <a:buNone/>
            </a:pPr>
            <a:r>
              <a:rPr lang="ru-RU" dirty="0" smtClean="0"/>
              <a:t>-«Мир животных»</a:t>
            </a:r>
          </a:p>
          <a:p>
            <a:endParaRPr lang="ru-RU" dirty="0"/>
          </a:p>
        </p:txBody>
      </p:sp>
      <p:pic>
        <p:nvPicPr>
          <p:cNvPr id="5" name="Рисунок 4" descr="IMG-20210129-WA0021 —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4" y="3977680"/>
            <a:ext cx="1620180" cy="2880320"/>
          </a:xfrm>
          <a:prstGeom prst="rect">
            <a:avLst/>
          </a:prstGeom>
        </p:spPr>
      </p:pic>
      <p:pic>
        <p:nvPicPr>
          <p:cNvPr id="7" name="Рисунок 6" descr="IMG-20210129-WA0025 —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82326" y="692696"/>
            <a:ext cx="1561674" cy="2776308"/>
          </a:xfrm>
          <a:prstGeom prst="rect">
            <a:avLst/>
          </a:prstGeom>
        </p:spPr>
      </p:pic>
      <p:pic>
        <p:nvPicPr>
          <p:cNvPr id="8" name="Рисунок 7" descr="IMG-20210129-WA00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100059" y="236645"/>
            <a:ext cx="1728192" cy="3072342"/>
          </a:xfrm>
          <a:prstGeom prst="rect">
            <a:avLst/>
          </a:prstGeom>
        </p:spPr>
      </p:pic>
      <p:pic>
        <p:nvPicPr>
          <p:cNvPr id="9" name="Рисунок 8" descr="IMG-20210129-WA00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2852936"/>
            <a:ext cx="1951315" cy="3469004"/>
          </a:xfrm>
          <a:prstGeom prst="rect">
            <a:avLst/>
          </a:prstGeom>
        </p:spPr>
      </p:pic>
      <p:pic>
        <p:nvPicPr>
          <p:cNvPr id="10" name="Рисунок 9" descr="IMG_20210323_10565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851164" y="2253292"/>
            <a:ext cx="3597864" cy="479715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5. Рассказы о домашних животных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MG_20210202_1123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1"/>
            <a:ext cx="1944216" cy="2592288"/>
          </a:xfrm>
          <a:prstGeom prst="rect">
            <a:avLst/>
          </a:prstGeom>
        </p:spPr>
      </p:pic>
      <p:pic>
        <p:nvPicPr>
          <p:cNvPr id="13" name="Рисунок 12" descr="IMG_20210122_0921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8004" y="1628800"/>
            <a:ext cx="1890210" cy="2520280"/>
          </a:xfrm>
          <a:prstGeom prst="rect">
            <a:avLst/>
          </a:prstGeom>
        </p:spPr>
      </p:pic>
      <p:pic>
        <p:nvPicPr>
          <p:cNvPr id="14" name="Рисунок 13" descr="IMG_20210122_0923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4293096"/>
            <a:ext cx="1872208" cy="2496278"/>
          </a:xfrm>
          <a:prstGeom prst="rect">
            <a:avLst/>
          </a:prstGeom>
        </p:spPr>
      </p:pic>
      <p:pic>
        <p:nvPicPr>
          <p:cNvPr id="15" name="Рисунок 14" descr="IMG_20210122_09284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4233056"/>
            <a:ext cx="1968708" cy="2624944"/>
          </a:xfrm>
          <a:prstGeom prst="rect">
            <a:avLst/>
          </a:prstGeom>
        </p:spPr>
      </p:pic>
      <p:pic>
        <p:nvPicPr>
          <p:cNvPr id="16" name="Рисунок 15" descr="IMG_20210122_0943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1628799"/>
            <a:ext cx="1872208" cy="2496277"/>
          </a:xfrm>
          <a:prstGeom prst="rect">
            <a:avLst/>
          </a:prstGeom>
        </p:spPr>
      </p:pic>
      <p:pic>
        <p:nvPicPr>
          <p:cNvPr id="17" name="Рисунок 16" descr="IMG_20210122_0927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484784"/>
            <a:ext cx="1944216" cy="2592288"/>
          </a:xfrm>
          <a:prstGeom prst="rect">
            <a:avLst/>
          </a:prstGeom>
        </p:spPr>
      </p:pic>
      <p:pic>
        <p:nvPicPr>
          <p:cNvPr id="19" name="Рисунок 18" descr="IMG_20210323_11013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20272" y="4293096"/>
            <a:ext cx="1769672" cy="2359563"/>
          </a:xfrm>
          <a:prstGeom prst="rect">
            <a:avLst/>
          </a:prstGeom>
        </p:spPr>
      </p:pic>
      <p:pic>
        <p:nvPicPr>
          <p:cNvPr id="20" name="Рисунок 19" descr="IMG_20210323_110207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5400000">
            <a:off x="4932040" y="4005064"/>
            <a:ext cx="1728192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52736"/>
            <a:ext cx="8229600" cy="5449792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  6. Выставка фотографий: «Красота вокруг нас!»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Screenshot_20210323_113820_com.instagram.android.jpg"/>
          <p:cNvPicPr>
            <a:picLocks noChangeAspect="1"/>
          </p:cNvPicPr>
          <p:nvPr/>
        </p:nvPicPr>
        <p:blipFill>
          <a:blip r:embed="rId2" cstate="print"/>
          <a:srcRect t="34250" b="20600"/>
          <a:stretch>
            <a:fillRect/>
          </a:stretch>
        </p:blipFill>
        <p:spPr>
          <a:xfrm>
            <a:off x="251520" y="2204864"/>
            <a:ext cx="3165231" cy="3096344"/>
          </a:xfrm>
          <a:prstGeom prst="rect">
            <a:avLst/>
          </a:prstGeom>
        </p:spPr>
      </p:pic>
      <p:pic>
        <p:nvPicPr>
          <p:cNvPr id="8" name="Рисунок 7" descr="Screenshot_20210323_113828_com.instagram.android.jpg"/>
          <p:cNvPicPr>
            <a:picLocks noChangeAspect="1"/>
          </p:cNvPicPr>
          <p:nvPr/>
        </p:nvPicPr>
        <p:blipFill>
          <a:blip r:embed="rId3" cstate="print"/>
          <a:srcRect t="33200" b="20600"/>
          <a:stretch>
            <a:fillRect/>
          </a:stretch>
        </p:blipFill>
        <p:spPr>
          <a:xfrm>
            <a:off x="5978769" y="1844824"/>
            <a:ext cx="3165231" cy="3168352"/>
          </a:xfrm>
          <a:prstGeom prst="rect">
            <a:avLst/>
          </a:prstGeom>
        </p:spPr>
      </p:pic>
      <p:pic>
        <p:nvPicPr>
          <p:cNvPr id="9" name="Рисунок 8" descr="Screenshot_20210323_113938_com.instagram.android.jpg"/>
          <p:cNvPicPr>
            <a:picLocks noChangeAspect="1"/>
          </p:cNvPicPr>
          <p:nvPr/>
        </p:nvPicPr>
        <p:blipFill>
          <a:blip r:embed="rId4" cstate="print"/>
          <a:srcRect t="17450" b="25850"/>
          <a:stretch>
            <a:fillRect/>
          </a:stretch>
        </p:blipFill>
        <p:spPr>
          <a:xfrm>
            <a:off x="3635896" y="1628800"/>
            <a:ext cx="2016224" cy="2476896"/>
          </a:xfrm>
          <a:prstGeom prst="rect">
            <a:avLst/>
          </a:prstGeom>
        </p:spPr>
      </p:pic>
      <p:pic>
        <p:nvPicPr>
          <p:cNvPr id="10" name="Рисунок 9" descr="Screenshot_20210323_113955_com.instagram.android.jpg"/>
          <p:cNvPicPr>
            <a:picLocks noChangeAspect="1"/>
          </p:cNvPicPr>
          <p:nvPr/>
        </p:nvPicPr>
        <p:blipFill>
          <a:blip r:embed="rId5" cstate="print"/>
          <a:srcRect t="17450" b="36350"/>
          <a:stretch>
            <a:fillRect/>
          </a:stretch>
        </p:blipFill>
        <p:spPr>
          <a:xfrm>
            <a:off x="3491880" y="4221088"/>
            <a:ext cx="2374703" cy="23770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09832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  7. Экологический </a:t>
            </a:r>
            <a:r>
              <a:rPr lang="ru-RU" u="sng" dirty="0" err="1" smtClean="0"/>
              <a:t>флешмоб</a:t>
            </a:r>
            <a:r>
              <a:rPr lang="ru-RU" u="sng" dirty="0" smtClean="0"/>
              <a:t> «Сохраним природу вместе!»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20210129_1203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509120"/>
            <a:ext cx="3131840" cy="2348880"/>
          </a:xfrm>
          <a:prstGeom prst="rect">
            <a:avLst/>
          </a:prstGeom>
        </p:spPr>
      </p:pic>
      <p:pic>
        <p:nvPicPr>
          <p:cNvPr id="5" name="Рисунок 4" descr="IMG_20210129_120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361723"/>
            <a:ext cx="1872208" cy="2496277"/>
          </a:xfrm>
          <a:prstGeom prst="rect">
            <a:avLst/>
          </a:prstGeom>
        </p:spPr>
      </p:pic>
      <p:pic>
        <p:nvPicPr>
          <p:cNvPr id="6" name="Рисунок 5" descr="IMG_20210129_1207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844824"/>
            <a:ext cx="1929156" cy="2572208"/>
          </a:xfrm>
          <a:prstGeom prst="rect">
            <a:avLst/>
          </a:prstGeom>
        </p:spPr>
      </p:pic>
      <p:pic>
        <p:nvPicPr>
          <p:cNvPr id="7" name="Рисунок 6" descr="IMG_20210129_1209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1268760"/>
            <a:ext cx="2376264" cy="3168352"/>
          </a:xfrm>
          <a:prstGeom prst="rect">
            <a:avLst/>
          </a:prstGeom>
        </p:spPr>
      </p:pic>
      <p:pic>
        <p:nvPicPr>
          <p:cNvPr id="8" name="Рисунок 7" descr="IMG_20210129_12095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1844824"/>
            <a:ext cx="1947614" cy="259681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8. Поделки из бросового материала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IMG_20210331_131129.jpg"/>
          <p:cNvPicPr>
            <a:picLocks noChangeAspect="1"/>
          </p:cNvPicPr>
          <p:nvPr/>
        </p:nvPicPr>
        <p:blipFill>
          <a:blip r:embed="rId2" cstate="print"/>
          <a:srcRect t="11150" b="3801"/>
          <a:stretch>
            <a:fillRect/>
          </a:stretch>
        </p:blipFill>
        <p:spPr>
          <a:xfrm>
            <a:off x="611560" y="1916832"/>
            <a:ext cx="7272808" cy="463907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93808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9. </a:t>
            </a:r>
            <a:r>
              <a:rPr lang="ru-RU" u="sng" dirty="0" err="1" smtClean="0"/>
              <a:t>Экокостюм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MG_20210324_0903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764704"/>
            <a:ext cx="2283718" cy="3044957"/>
          </a:xfrm>
          <a:prstGeom prst="rect">
            <a:avLst/>
          </a:prstGeom>
        </p:spPr>
      </p:pic>
      <p:pic>
        <p:nvPicPr>
          <p:cNvPr id="5" name="Рисунок 4" descr="IMG_20210324_0919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3789040"/>
            <a:ext cx="2133718" cy="2844957"/>
          </a:xfrm>
          <a:prstGeom prst="rect">
            <a:avLst/>
          </a:prstGeom>
        </p:spPr>
      </p:pic>
      <p:pic>
        <p:nvPicPr>
          <p:cNvPr id="6" name="Рисунок 5" descr="IMG_20210324_0933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836712"/>
            <a:ext cx="2160240" cy="2880320"/>
          </a:xfrm>
          <a:prstGeom prst="rect">
            <a:avLst/>
          </a:prstGeom>
        </p:spPr>
      </p:pic>
      <p:pic>
        <p:nvPicPr>
          <p:cNvPr id="7" name="Рисунок 6" descr="IMG-20210323-WA00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3573016"/>
            <a:ext cx="2304256" cy="3072342"/>
          </a:xfrm>
          <a:prstGeom prst="rect">
            <a:avLst/>
          </a:prstGeom>
        </p:spPr>
      </p:pic>
      <p:pic>
        <p:nvPicPr>
          <p:cNvPr id="8" name="Рисунок 7" descr="IMG-20210324-WA00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628800"/>
            <a:ext cx="2451670" cy="326889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49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3. Заключительный этап.</a:t>
            </a:r>
            <a:endParaRPr lang="ru-RU" dirty="0" smtClean="0"/>
          </a:p>
          <a:p>
            <a:r>
              <a:rPr lang="ru-RU" dirty="0" smtClean="0"/>
              <a:t>Конкурс Подиум Д*</a:t>
            </a:r>
            <a:r>
              <a:rPr lang="ru-RU" dirty="0" err="1" smtClean="0"/>
              <a:t>Арт</a:t>
            </a:r>
            <a:r>
              <a:rPr lang="ru-RU" dirty="0" smtClean="0"/>
              <a:t> «</a:t>
            </a:r>
            <a:r>
              <a:rPr lang="ru-RU" dirty="0" err="1" smtClean="0"/>
              <a:t>Экокостюм</a:t>
            </a:r>
            <a:r>
              <a:rPr lang="ru-RU" dirty="0" smtClean="0"/>
              <a:t> 2021» (из материалов, загрязняющих природу: бумага, картон, пленка, пакеты, пластик и т.д.) приуроченный к теме «Сохраним природу!!!».</a:t>
            </a:r>
          </a:p>
          <a:p>
            <a:r>
              <a:rPr lang="ru-RU" dirty="0" smtClean="0"/>
              <a:t>Выставка творческих работ (рисунков, поделок).</a:t>
            </a:r>
          </a:p>
          <a:p>
            <a:r>
              <a:rPr lang="ru-RU" dirty="0" smtClean="0"/>
              <a:t>Проведение экологического </a:t>
            </a:r>
            <a:r>
              <a:rPr lang="ru-RU" dirty="0" err="1" smtClean="0"/>
              <a:t>флешмоба</a:t>
            </a:r>
            <a:r>
              <a:rPr lang="ru-RU" dirty="0" smtClean="0"/>
              <a:t> «Сохраним природу вместе!!!».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25112"/>
          </a:xfrm>
        </p:spPr>
        <p:txBody>
          <a:bodyPr>
            <a:normAutofit/>
          </a:bodyPr>
          <a:lstStyle/>
          <a:p>
            <a:r>
              <a:rPr lang="ru-RU" b="1" dirty="0" smtClean="0"/>
              <a:t>Актуальность проекта </a:t>
            </a:r>
            <a:r>
              <a:rPr lang="ru-RU" dirty="0" smtClean="0"/>
              <a:t>в том, что в настоящее время экологическое образование и воспитание по-прежнему является актуальным, так как экологическая обстановка на всей планете остаётся критической. </a:t>
            </a:r>
            <a:endParaRPr lang="ru-RU" dirty="0"/>
          </a:p>
        </p:txBody>
      </p:sp>
      <p:pic>
        <p:nvPicPr>
          <p:cNvPr id="4" name="Рисунок 3" descr="iQ0C2EMM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3573016"/>
            <a:ext cx="2390775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Заключение</a:t>
            </a:r>
            <a:endParaRPr lang="ru-RU" dirty="0" smtClean="0"/>
          </a:p>
          <a:p>
            <a:r>
              <a:rPr lang="ru-RU" dirty="0" smtClean="0"/>
              <a:t>В результате реализации проекта у детей пополнился запас знаний по экологии. Дети стали более отзывчивыми и внимательными к окружающей природе,  имеют представление о правилах поведения в природе, применяют их в конкретных жизненных ситуациях. У детей начала развиваться потребность принимать личное участие в сохранности окружающей среды.</a:t>
            </a:r>
            <a:br>
              <a:rPr lang="ru-RU" dirty="0" smtClean="0"/>
            </a:br>
            <a:r>
              <a:rPr lang="ru-RU" dirty="0" smtClean="0"/>
              <a:t>Совместная деятельность еще более сплотила родителей и детей. Повысился уровень экологической  культуры родителей воспитанников.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21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Список литературы:                                                          </a:t>
            </a:r>
            <a:r>
              <a:rPr lang="ru-RU" dirty="0" smtClean="0"/>
              <a:t>-  И. Белавина, Н. </a:t>
            </a:r>
            <a:r>
              <a:rPr lang="ru-RU" dirty="0" err="1" smtClean="0"/>
              <a:t>Найденская</a:t>
            </a:r>
            <a:r>
              <a:rPr lang="ru-RU" dirty="0" smtClean="0"/>
              <a:t>  «Планета – наш дом», М. : ЛАЙДА, 1995г.       О.А. </a:t>
            </a:r>
            <a:r>
              <a:rPr lang="ru-RU" dirty="0" err="1" smtClean="0"/>
              <a:t>Воронкевич</a:t>
            </a:r>
            <a:r>
              <a:rPr lang="ru-RU" dirty="0" smtClean="0"/>
              <a:t> «Добро пожаловать в экологию», «Детство – Пресс», С-Петербург, 2001 г.</a:t>
            </a:r>
          </a:p>
          <a:p>
            <a:pPr>
              <a:buNone/>
            </a:pPr>
            <a:r>
              <a:rPr lang="ru-RU" dirty="0" smtClean="0"/>
              <a:t>    -С.Н. Николаева «Юный эколог» парциальная программа «Мозаика – Синтез», Москва, 2016 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676456" cy="3888432"/>
          </a:xfrm>
        </p:spPr>
        <p:txBody>
          <a:bodyPr>
            <a:normAutofit/>
          </a:bodyPr>
          <a:lstStyle/>
          <a:p>
            <a:r>
              <a:rPr lang="ru-RU" b="1" dirty="0" smtClean="0"/>
              <a:t>Новизна проекта «Сохраним природу!!!»</a:t>
            </a:r>
            <a:r>
              <a:rPr lang="ru-RU" dirty="0" smtClean="0"/>
              <a:t> заключается в усилении экологического подхода к изучению экологических проблем нашего села, приобретении навыков проведения практических работ на местности, в организации коллектива как единой команды, где каждый работает на общий результат группы.</a:t>
            </a:r>
          </a:p>
          <a:p>
            <a:endParaRPr lang="ru-RU" dirty="0"/>
          </a:p>
        </p:txBody>
      </p:sp>
      <p:pic>
        <p:nvPicPr>
          <p:cNvPr id="4" name="Рисунок 3" descr="iR0E0X54C.jpg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5925906" y="4437112"/>
            <a:ext cx="2181407" cy="24208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363272" cy="5521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Цель проекта</a:t>
            </a:r>
            <a:r>
              <a:rPr lang="ru-RU" dirty="0" smtClean="0"/>
              <a:t>: воспитание экологической культуры обучающихся через природоохранную деятельность.</a:t>
            </a:r>
          </a:p>
          <a:p>
            <a:pPr>
              <a:buNone/>
            </a:pPr>
            <a:r>
              <a:rPr lang="ru-RU" b="1" dirty="0" smtClean="0"/>
              <a:t>Задачи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1. Закреплять у детей знания норм поведения в природном окружении и желание соблюдать их в практической деятельности и в быту.</a:t>
            </a:r>
          </a:p>
          <a:p>
            <a:pPr>
              <a:buNone/>
            </a:pPr>
            <a:r>
              <a:rPr lang="ru-RU" dirty="0" smtClean="0"/>
              <a:t>2. Развивать умение видеть красоту природы, обогащать эстетические чувства, желание выражать их в творческой деятельности.</a:t>
            </a:r>
          </a:p>
          <a:p>
            <a:pPr>
              <a:buNone/>
            </a:pPr>
            <a:r>
              <a:rPr lang="ru-RU" dirty="0" smtClean="0"/>
              <a:t>3. Воспитывать бережное отношение к миру природы, стремление защищать и беречь всё живое.</a:t>
            </a:r>
          </a:p>
          <a:p>
            <a:pPr>
              <a:buNone/>
            </a:pPr>
            <a:r>
              <a:rPr lang="ru-RU" dirty="0" smtClean="0"/>
              <a:t> 4. Привлекать детей к посильному участию по охране и защите природы.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325112"/>
          </a:xfrm>
        </p:spPr>
        <p:txBody>
          <a:bodyPr/>
          <a:lstStyle/>
          <a:p>
            <a:r>
              <a:rPr lang="ru-RU" b="1" dirty="0" smtClean="0"/>
              <a:t>Гипотеза исследования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Систематическая работа по экологическому образованию и  воспитанию будет способствовать формированию экологической и общей культуры обучающихся.</a:t>
            </a:r>
          </a:p>
          <a:p>
            <a:endParaRPr lang="ru-RU" dirty="0"/>
          </a:p>
        </p:txBody>
      </p:sp>
      <p:pic>
        <p:nvPicPr>
          <p:cNvPr id="4" name="Рисунок 3" descr="i40J8CAF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4149079"/>
            <a:ext cx="5184576" cy="26394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6581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Предполагаемый результат: </a:t>
            </a:r>
            <a:r>
              <a:rPr lang="ru-RU" dirty="0" smtClean="0"/>
              <a:t>        </a:t>
            </a:r>
            <a:r>
              <a:rPr lang="ru-RU" b="1" dirty="0" smtClean="0"/>
              <a:t>                                                             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-дети будут осознавать значимость охраны природы, экологически целесообразного поведения в окружающей среде;</a:t>
            </a:r>
          </a:p>
          <a:p>
            <a:pPr>
              <a:buNone/>
            </a:pPr>
            <a:r>
              <a:rPr lang="ru-RU" dirty="0" smtClean="0"/>
              <a:t>-развитие у детей  потребности принимать личное участие в сохранности окружающей среды;</a:t>
            </a:r>
          </a:p>
          <a:p>
            <a:pPr>
              <a:buFontTx/>
              <a:buChar char="-"/>
            </a:pPr>
            <a:r>
              <a:rPr lang="ru-RU" dirty="0" smtClean="0"/>
              <a:t>воспитание у детей эмоционального, бережного отношения к объектам окружающего мира, умения видеть красоту природы;</a:t>
            </a:r>
          </a:p>
          <a:p>
            <a:pPr>
              <a:buNone/>
            </a:pPr>
            <a:r>
              <a:rPr lang="ru-RU" dirty="0" smtClean="0"/>
              <a:t>- развитие у детей мотивации познавательно- исследовательской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325112"/>
          </a:xfrm>
        </p:spPr>
        <p:txBody>
          <a:bodyPr/>
          <a:lstStyle/>
          <a:p>
            <a:r>
              <a:rPr lang="ru-RU" b="1" dirty="0" smtClean="0"/>
              <a:t>Объект исследования</a:t>
            </a:r>
            <a:r>
              <a:rPr lang="ru-RU" dirty="0" smtClean="0"/>
              <a:t>: отношение учащихся к сохранению окружающей среды.</a:t>
            </a:r>
          </a:p>
          <a:p>
            <a:r>
              <a:rPr lang="ru-RU" b="1" dirty="0" smtClean="0"/>
              <a:t>Предмет исследования: </a:t>
            </a:r>
            <a:r>
              <a:rPr lang="ru-RU" dirty="0" smtClean="0"/>
              <a:t>природоохранная деятельность обучающихся.</a:t>
            </a:r>
          </a:p>
          <a:p>
            <a:endParaRPr lang="ru-RU" dirty="0"/>
          </a:p>
        </p:txBody>
      </p:sp>
      <p:pic>
        <p:nvPicPr>
          <p:cNvPr id="4" name="Рисунок 3" descr="i06ZX0M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3158970"/>
            <a:ext cx="4932040" cy="36990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6581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Этапы работы над проектом. </a:t>
            </a:r>
            <a:endParaRPr lang="ru-RU" dirty="0" smtClean="0"/>
          </a:p>
          <a:p>
            <a:pPr marL="624078" indent="-514350">
              <a:buAutoNum type="arabicPeriod"/>
            </a:pPr>
            <a:r>
              <a:rPr lang="ru-RU" b="1" dirty="0" smtClean="0"/>
              <a:t>Подготовительный этап</a:t>
            </a:r>
          </a:p>
          <a:p>
            <a:pPr marL="624078" indent="-514350">
              <a:buNone/>
            </a:pPr>
            <a:r>
              <a:rPr lang="ru-RU" dirty="0" smtClean="0"/>
              <a:t>      Создание творческой группы по разработке проекта, выделение приоритетной проблемы, определение цели и задач проекта, составление плана работы,  изучение  и анализ   методической литературы по тематике проекта, обогащение  предметно-развивающей  среды:  дидактические игры и задания экспериментального характера,   наглядные пособия экологического содержания, разработка перспективного планирования проекта.</a:t>
            </a:r>
          </a:p>
          <a:p>
            <a:pPr marL="624078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378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2. Основной этап</a:t>
            </a:r>
          </a:p>
          <a:p>
            <a:r>
              <a:rPr lang="ru-RU" dirty="0" smtClean="0"/>
              <a:t>Создание условий, побуждающих детей к познавательной и творческой деятельности. </a:t>
            </a:r>
          </a:p>
          <a:p>
            <a:r>
              <a:rPr lang="ru-RU" dirty="0" smtClean="0"/>
              <a:t>Выполнение практической деятельности в природе, участие в разных формах внеурочной деятельности по данной теме.</a:t>
            </a:r>
          </a:p>
          <a:p>
            <a:r>
              <a:rPr lang="ru-RU" i="1" dirty="0" smtClean="0"/>
              <a:t>Формы проведения работы с учащимися: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-познавательные занятия и беседы с детьми,</a:t>
            </a:r>
          </a:p>
          <a:p>
            <a:pPr>
              <a:buNone/>
            </a:pPr>
            <a:r>
              <a:rPr lang="ru-RU" dirty="0" smtClean="0"/>
              <a:t>-чтение художественной литературы о природе,</a:t>
            </a:r>
          </a:p>
          <a:p>
            <a:pPr>
              <a:buNone/>
            </a:pPr>
            <a:r>
              <a:rPr lang="ru-RU" dirty="0" smtClean="0"/>
              <a:t>-наблюдения,</a:t>
            </a:r>
          </a:p>
          <a:p>
            <a:pPr>
              <a:buNone/>
            </a:pPr>
            <a:r>
              <a:rPr lang="ru-RU" dirty="0" smtClean="0"/>
              <a:t>-опытно-экспериментальная деятельность,</a:t>
            </a:r>
          </a:p>
          <a:p>
            <a:pPr>
              <a:buNone/>
            </a:pPr>
            <a:r>
              <a:rPr lang="ru-RU" dirty="0" smtClean="0"/>
              <a:t>-природоохранные акции,</a:t>
            </a:r>
          </a:p>
          <a:p>
            <a:pPr>
              <a:buNone/>
            </a:pPr>
            <a:r>
              <a:rPr lang="ru-RU" dirty="0" smtClean="0"/>
              <a:t>-художественно – продуктивная деятельность.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102</TotalTime>
  <Words>514</Words>
  <Application>Microsoft Office PowerPoint</Application>
  <PresentationFormat>Экран (4:3)</PresentationFormat>
  <Paragraphs>60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Городская</vt:lpstr>
      <vt:lpstr>Проект  «Сохраним природу!!!»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«Сохраним природу!!!»</dc:title>
  <dc:creator>HP</dc:creator>
  <cp:lastModifiedBy>HP</cp:lastModifiedBy>
  <cp:revision>12</cp:revision>
  <dcterms:created xsi:type="dcterms:W3CDTF">2021-03-22T23:53:43Z</dcterms:created>
  <dcterms:modified xsi:type="dcterms:W3CDTF">2021-03-31T03:20:47Z</dcterms:modified>
</cp:coreProperties>
</file>